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10"/>
  </p:notesMasterIdLst>
  <p:handoutMasterIdLst>
    <p:handoutMasterId r:id="rId11"/>
  </p:handoutMasterIdLst>
  <p:sldIdLst>
    <p:sldId id="2147479193" r:id="rId5"/>
    <p:sldId id="2147479194" r:id="rId6"/>
    <p:sldId id="2147479195" r:id="rId7"/>
    <p:sldId id="2147479196" r:id="rId8"/>
    <p:sldId id="214747919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5" autoAdjust="0"/>
    <p:restoredTop sz="96339" autoAdjust="0"/>
  </p:normalViewPr>
  <p:slideViewPr>
    <p:cSldViewPr snapToGrid="0">
      <p:cViewPr varScale="1">
        <p:scale>
          <a:sx n="63" d="100"/>
          <a:sy n="63" d="100"/>
        </p:scale>
        <p:origin x="912"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2/3/2025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2/3/2025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1</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 2024 Cognizant | Private</a:t>
            </a:r>
            <a:endParaRPr lang="en-US" dirty="0"/>
          </a:p>
        </p:txBody>
      </p:sp>
      <p:sp>
        <p:nvSpPr>
          <p:cNvPr id="5" name="Slide Number Placeholder 4"/>
          <p:cNvSpPr>
            <a:spLocks noGrp="1"/>
          </p:cNvSpPr>
          <p:nvPr>
            <p:ph type="sldNum" sz="quarter" idx="5"/>
          </p:nvPr>
        </p:nvSpPr>
        <p:spPr/>
        <p:txBody>
          <a:bodyPr/>
          <a:lstStyle/>
          <a:p>
            <a:fld id="{3B1EFD08-C94F-6048-8AD6-4B7ED2EB73E5}" type="slidenum">
              <a:rPr lang="en-US" smtClean="0"/>
              <a:pPr/>
              <a:t>4</a:t>
            </a:fld>
            <a:endParaRPr lang="en-US" dirty="0"/>
          </a:p>
        </p:txBody>
      </p:sp>
    </p:spTree>
    <p:extLst>
      <p:ext uri="{BB962C8B-B14F-4D97-AF65-F5344CB8AC3E}">
        <p14:creationId xmlns:p14="http://schemas.microsoft.com/office/powerpoint/2010/main" val="67252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286A2542-7993-A342-B210-6752144F2E92}" type="datetime1">
              <a:rPr lang="en-US" smtClean="0"/>
              <a:t>2/3/2025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B14CF30-9A72-6841-BB42-CFA3EC5EE1FA}" type="datetime1">
              <a:rPr lang="en-US" smtClean="0"/>
              <a:t>2/3/2025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B567F918-D731-F949-BFA2-99DC86212F53}" type="datetime1">
              <a:rPr lang="en-US" smtClean="0"/>
              <a:t>2/3/2025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CD6FB6BF-6617-D64D-B620-750DF5173AE2}" type="datetime1">
              <a:rPr lang="en-US" smtClean="0"/>
              <a:t>2/3/2025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2/3/2025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2C2AF87E-BB6C-C34C-94E2-85566BBDC140}" type="datetime1">
              <a:rPr lang="en-US" smtClean="0"/>
              <a:t>2/3/2025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BBF0144B-5F91-4D45-8592-3540D443DD15}" type="datetime1">
              <a:rPr lang="en-US" smtClean="0"/>
              <a:t>2/3/2025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8A7A8D7F-117B-444E-ACF4-1566747F9641}" type="datetime1">
              <a:rPr lang="en-US" smtClean="0"/>
              <a:t>2/3/2025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dirty="0"/>
              <a:t>© 2024 Cognizant | Private</a:t>
            </a:r>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00A4357C-AC8D-DC4C-9095-09E2CD5356C5}" type="datetime1">
              <a:rPr lang="en-US" smtClean="0"/>
              <a:t>2/3/2025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2/3/2025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2/3/2025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2/3/2025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C7A24A1D-F3BF-1A41-B122-C74AA003EAC6}" type="datetime1">
              <a:rPr lang="en-US" smtClean="0"/>
              <a:t>2/3/2025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FAFDDD03-639A-8D4E-860C-2002B6D03365}" type="datetime1">
              <a:rPr lang="en-US" smtClean="0"/>
              <a:pPr/>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62B992DF-0A30-4346-A305-F697A2247CA4}" type="datetime1">
              <a:rPr lang="en-US" smtClean="0"/>
              <a:t>2/3/2025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F038E6F7-2112-7146-A379-7AD5AE1DBC42}" type="datetime1">
              <a:rPr lang="en-US" smtClean="0"/>
              <a:t>2/3/2025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CCE15D93-701F-AD45-BF63-B5231D171A5D}" type="datetime1">
              <a:rPr lang="en-US" smtClean="0"/>
              <a:t>2/3/2025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95A8BB47-FFEE-CC40-B60B-C46D6D449673}" type="datetime1">
              <a:rPr lang="en-US" smtClean="0"/>
              <a:t>2/3/2025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2/3/2025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D58F847-15B5-FC42-B011-59EA55B0831B}" type="datetime1">
              <a:rPr lang="en-US" smtClean="0"/>
              <a:t>2/3/2025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13D1F7B9-93C8-664D-A904-37BC09BC8A3C}" type="datetime1">
              <a:rPr lang="en-US" smtClean="0"/>
              <a:t>2/3/2025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58CC89B-9FBC-D34F-9643-4C80243D9DBA}" type="datetime1">
              <a:rPr lang="en-US" smtClean="0"/>
              <a:t>2/3/2025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2/3/2025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2/3/2025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2/3/2025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D4262893-26CE-4342-A3C5-68D2643A2179}" type="datetime1">
              <a:rPr lang="en-US" smtClean="0"/>
              <a:t>2/3/2025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C80D56A-092C-7C43-AECB-57F4A9F97943}" type="datetime1">
              <a:rPr lang="en-US" smtClean="0"/>
              <a:t>2/3/2025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dirty="0"/>
              <a:t>© 2024 Cognizant | Private</a:t>
            </a:r>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8EB84BCC-F734-8048-8197-BE14B7B6EE4C}" type="datetime1">
              <a:rPr lang="en-US" smtClean="0"/>
              <a:pPr/>
              <a:t>2/3/2025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dirty="0"/>
              <a:t>© 2024 Cognizant | Private</a:t>
            </a:r>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2/3/2025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FAFDDD03-639A-8D4E-860C-2002B6D03365}" type="datetime1">
              <a:rPr lang="en-US" smtClean="0"/>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2/3/2025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2/3/2025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573FA3B9-C6DE-BE42-9D23-7FE671AC76FC}" type="datetime1">
              <a:rPr lang="en-US" smtClean="0"/>
              <a:t>2/3/2025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2/3/2025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8EB84BCC-F734-8048-8197-BE14B7B6EE4C}" type="datetime1">
              <a:rPr lang="en-US" smtClean="0"/>
              <a:t>2/3/2025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dirty="0"/>
              <a:t>© 2024 Cognizant | Private</a:t>
            </a:r>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8EB84BCC-F734-8048-8197-BE14B7B6EE4C}" type="datetime1">
              <a:rPr lang="en-US" smtClean="0"/>
              <a:t>2/3/2025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EB84BCC-F734-8048-8197-BE14B7B6EE4C}" type="datetime1">
              <a:rPr lang="en-US" smtClean="0"/>
              <a:t>2/3/2025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8EB84BCC-F734-8048-8197-BE14B7B6EE4C}" type="datetime1">
              <a:rPr lang="en-US" smtClean="0"/>
              <a:t>2/3/2025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93339195-9B87-7743-9A8D-50BE832439EE}"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CDECBBED-5CB0-E446-9994-39B46F9E3A96}" type="datetime1">
              <a:rPr lang="en-US" smtClean="0"/>
              <a:t>2/3/2025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dirty="0"/>
              <a:t>© 2024 Cognizant | Private</a:t>
            </a:r>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8EB84BCC-F734-8048-8197-BE14B7B6EE4C}" type="datetime1">
              <a:rPr lang="en-US" smtClean="0"/>
              <a:t>2/3/2025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hyperlink" Target="file:///C:\Users\2168248\OneDrive%20-%20Cognizant\Github%20Copilot%20Documents\Github%20Copilot%20Certification%20Practice%20Questions.pdf" TargetMode="External"/><Relationship Id="rId3" Type="http://schemas.openxmlformats.org/officeDocument/2006/relationships/image" Target="../media/image19.png"/><Relationship Id="rId7" Type="http://schemas.openxmlformats.org/officeDocument/2006/relationships/hyperlink" Target="file:///C:\Users\2168248\OneDrive%20-%20Cognizant\Github%20Copilot%20Documents\Github%20Copilot%20Sample%20Questions.pdf"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hyperlink" Target="../Users/2168248/OneDrive%20-%20Cognizant/Github%20Copilot%20Documents/GitHub%20Copilot%20Certification%20Exam%20Questions.pdf" TargetMode="External"/><Relationship Id="rId11" Type="http://schemas.openxmlformats.org/officeDocument/2006/relationships/hyperlink" Target="https://www.youtube.com/live/uOWu0swjC_M?si=Scz26FRUKd8OwHet" TargetMode="External"/><Relationship Id="rId5" Type="http://schemas.openxmlformats.org/officeDocument/2006/relationships/hyperlink" Target="https://cognizantonline-my.sharepoint.com/:f:/g/personal/2168248_cognizant_com1/EmALq_xkNMZNgf32ECwM5-kBsNXIlvMQ7MtJYoJp1AkJcw?e=qhgugW" TargetMode="External"/><Relationship Id="rId10" Type="http://schemas.openxmlformats.org/officeDocument/2006/relationships/hyperlink" Target="https://www.youtube.com/live/6D0iOzEc_QE?si=E7l-w0ejzhsuekmX" TargetMode="External"/><Relationship Id="rId4" Type="http://schemas.microsoft.com/office/2007/relationships/hdphoto" Target="../media/hdphoto4.wdp"/><Relationship Id="rId9" Type="http://schemas.openxmlformats.org/officeDocument/2006/relationships/hyperlink" Target="file:///C:\Users\2168248\OneDrive%20-%20Cognizant\Github%20Copilot%20Documents\Github%20copilot%20Questions%20by%20Github%20Copilot.pdf"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8CD8F-0338-1E1B-4E29-B94B74E329F5}"/>
              </a:ext>
            </a:extLst>
          </p:cNvPr>
          <p:cNvSpPr>
            <a:spLocks noGrp="1"/>
          </p:cNvSpPr>
          <p:nvPr>
            <p:ph type="title"/>
          </p:nvPr>
        </p:nvSpPr>
        <p:spPr/>
        <p:txBody>
          <a:bodyPr/>
          <a:lstStyle/>
          <a:p>
            <a:r>
              <a:rPr lang="en-US" dirty="0"/>
              <a:t>How I Cleared Certification</a:t>
            </a:r>
          </a:p>
        </p:txBody>
      </p:sp>
      <p:sp>
        <p:nvSpPr>
          <p:cNvPr id="3" name="Content Placeholder 2">
            <a:extLst>
              <a:ext uri="{FF2B5EF4-FFF2-40B4-BE49-F238E27FC236}">
                <a16:creationId xmlns:a16="http://schemas.microsoft.com/office/drawing/2014/main" id="{3497C1FB-C7FA-B9BE-D081-5DA108FFD338}"/>
              </a:ext>
            </a:extLst>
          </p:cNvPr>
          <p:cNvSpPr>
            <a:spLocks noGrp="1"/>
          </p:cNvSpPr>
          <p:nvPr>
            <p:ph idx="1"/>
          </p:nvPr>
        </p:nvSpPr>
        <p:spPr>
          <a:xfrm>
            <a:off x="457199" y="1097280"/>
            <a:ext cx="10499698" cy="4663440"/>
          </a:xfrm>
        </p:spPr>
        <p:txBody>
          <a:bodyPr/>
          <a:lstStyle/>
          <a:p>
            <a:pPr marL="0" indent="0">
              <a:lnSpc>
                <a:spcPct val="150000"/>
              </a:lnSpc>
              <a:buNone/>
            </a:pPr>
            <a:r>
              <a:rPr lang="en-US" sz="1800" b="1" dirty="0">
                <a:cs typeface="Times New Roman" panose="02020603050405020304" pitchFamily="18" charset="0"/>
              </a:rPr>
              <a:t>1. Generative AI </a:t>
            </a:r>
          </a:p>
          <a:p>
            <a:pPr lvl="1">
              <a:lnSpc>
                <a:spcPct val="150000"/>
              </a:lnSpc>
              <a:buFont typeface="Courier New" panose="02070309020205020404" pitchFamily="49" charset="0"/>
              <a:buChar char="o"/>
            </a:pPr>
            <a:r>
              <a:rPr lang="en-US" sz="1800" b="1" dirty="0">
                <a:cs typeface="Times New Roman" panose="02020603050405020304" pitchFamily="18" charset="0"/>
              </a:rPr>
              <a:t>Prompt Engineering</a:t>
            </a:r>
          </a:p>
          <a:p>
            <a:pPr lvl="1">
              <a:lnSpc>
                <a:spcPct val="150000"/>
              </a:lnSpc>
              <a:buFont typeface="Courier New" panose="02070309020205020404" pitchFamily="49" charset="0"/>
              <a:buChar char="o"/>
            </a:pPr>
            <a:r>
              <a:rPr lang="en-US" sz="1800" b="1" dirty="0">
                <a:cs typeface="Times New Roman" panose="02020603050405020304" pitchFamily="18" charset="0"/>
              </a:rPr>
              <a:t>Copilot Concepts      </a:t>
            </a:r>
          </a:p>
          <a:p>
            <a:pPr lvl="1">
              <a:lnSpc>
                <a:spcPct val="150000"/>
              </a:lnSpc>
              <a:buFont typeface="Courier New" panose="02070309020205020404" pitchFamily="49" charset="0"/>
              <a:buChar char="o"/>
            </a:pPr>
            <a:endParaRPr lang="en-US" b="1" dirty="0"/>
          </a:p>
          <a:p>
            <a:pPr lvl="1">
              <a:lnSpc>
                <a:spcPct val="150000"/>
              </a:lnSpc>
              <a:buFont typeface="Arial" panose="020B0604020202020204" pitchFamily="34" charset="0"/>
              <a:buChar char="•"/>
            </a:pPr>
            <a:r>
              <a:rPr lang="en-US" sz="1800" b="1" dirty="0"/>
              <a:t>Took 3-4 weeks gap to take certification  </a:t>
            </a:r>
          </a:p>
          <a:p>
            <a:pPr lvl="1">
              <a:lnSpc>
                <a:spcPct val="150000"/>
              </a:lnSpc>
              <a:buFont typeface="Arial" panose="020B0604020202020204" pitchFamily="34" charset="0"/>
              <a:buChar char="•"/>
            </a:pPr>
            <a:r>
              <a:rPr lang="en-US" sz="1800" b="1" dirty="0"/>
              <a:t>Easy, Theoretical questions, No Use cases, No Coding questions     </a:t>
            </a:r>
          </a:p>
          <a:p>
            <a:pPr marL="205867" lvl="1" indent="0">
              <a:lnSpc>
                <a:spcPct val="150000"/>
              </a:lnSpc>
              <a:buNone/>
            </a:pPr>
            <a:r>
              <a:rPr lang="en-US" sz="1600" dirty="0"/>
              <a:t>                                               </a:t>
            </a:r>
          </a:p>
          <a:p>
            <a:pPr marL="0" indent="0">
              <a:buNone/>
            </a:pPr>
            <a:endParaRPr lang="en-US" dirty="0"/>
          </a:p>
          <a:p>
            <a:pPr>
              <a:buFont typeface="Courier New" panose="02070309020205020404" pitchFamily="49" charset="0"/>
              <a:buChar char="o"/>
            </a:pPr>
            <a:endParaRPr lang="en-US" dirty="0"/>
          </a:p>
          <a:p>
            <a:pPr>
              <a:buFont typeface="Courier New" panose="02070309020205020404" pitchFamily="49" charset="0"/>
              <a:buChar char="o"/>
            </a:pPr>
            <a:endParaRPr lang="en-US" dirty="0"/>
          </a:p>
          <a:p>
            <a:pPr>
              <a:buFont typeface="Courier New" panose="02070309020205020404" pitchFamily="49" charset="0"/>
              <a:buChar char="o"/>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pPr/>
              <a:t>1</a:t>
            </a:fld>
            <a:endParaRPr lang="en-US"/>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p:txBody>
          <a:bodyPr/>
          <a:lstStyle/>
          <a:p>
            <a:r>
              <a:rPr lang="en-US" dirty="0"/>
              <a:t>© 2025 Cognizant | Private</a:t>
            </a:r>
          </a:p>
        </p:txBody>
      </p:sp>
      <p:pic>
        <p:nvPicPr>
          <p:cNvPr id="8" name="Picture 7">
            <a:extLst>
              <a:ext uri="{FF2B5EF4-FFF2-40B4-BE49-F238E27FC236}">
                <a16:creationId xmlns:a16="http://schemas.microsoft.com/office/drawing/2014/main" id="{2AB9F640-1C89-FDC9-1864-68954A09AAF8}"/>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rightnessContrast bright="-28000" contrast="-48000"/>
                    </a14:imgEffect>
                  </a14:imgLayer>
                </a14:imgProps>
              </a:ext>
            </a:extLst>
          </a:blip>
          <a:stretch>
            <a:fillRect/>
          </a:stretch>
        </p:blipFill>
        <p:spPr>
          <a:xfrm>
            <a:off x="-1" y="0"/>
            <a:ext cx="12249865" cy="6865128"/>
          </a:xfrm>
          <a:prstGeom prst="rect">
            <a:avLst/>
          </a:prstGeom>
        </p:spPr>
      </p:pic>
      <p:sp>
        <p:nvSpPr>
          <p:cNvPr id="5" name="TextBox 4">
            <a:extLst>
              <a:ext uri="{FF2B5EF4-FFF2-40B4-BE49-F238E27FC236}">
                <a16:creationId xmlns:a16="http://schemas.microsoft.com/office/drawing/2014/main" id="{779010D9-B8AF-1865-6743-61EB3B4DA7BD}"/>
              </a:ext>
            </a:extLst>
          </p:cNvPr>
          <p:cNvSpPr txBox="1"/>
          <p:nvPr/>
        </p:nvSpPr>
        <p:spPr>
          <a:xfrm>
            <a:off x="5516218" y="1097280"/>
            <a:ext cx="3916540" cy="1137037"/>
          </a:xfrm>
          <a:prstGeom prst="rect">
            <a:avLst/>
          </a:prstGeom>
          <a:noFill/>
        </p:spPr>
        <p:txBody>
          <a:bodyPr wrap="square" lIns="0" tIns="0" rIns="0" bIns="0" rtlCol="0">
            <a:noAutofit/>
          </a:bodyPr>
          <a:lstStyle/>
          <a:p>
            <a:pPr marL="0" indent="0">
              <a:lnSpc>
                <a:spcPct val="150000"/>
              </a:lnSpc>
              <a:buNone/>
            </a:pPr>
            <a:r>
              <a:rPr lang="en-US" b="1" dirty="0"/>
              <a:t>2. </a:t>
            </a:r>
            <a:r>
              <a:rPr lang="en-US" b="1" dirty="0" err="1"/>
              <a:t>Github</a:t>
            </a:r>
            <a:r>
              <a:rPr lang="en-US" b="1" dirty="0"/>
              <a:t> Accelerator Program</a:t>
            </a:r>
          </a:p>
          <a:p>
            <a:pPr lvl="1">
              <a:lnSpc>
                <a:spcPct val="150000"/>
              </a:lnSpc>
              <a:buFont typeface="Courier New" panose="02070309020205020404" pitchFamily="49" charset="0"/>
              <a:buChar char="o"/>
            </a:pPr>
            <a:r>
              <a:rPr lang="en-US" b="1" dirty="0"/>
              <a:t> Overview of GitHub copilot</a:t>
            </a:r>
          </a:p>
          <a:p>
            <a:pPr lvl="1">
              <a:lnSpc>
                <a:spcPct val="150000"/>
              </a:lnSpc>
              <a:buFont typeface="Courier New" panose="02070309020205020404" pitchFamily="49" charset="0"/>
              <a:buChar char="o"/>
            </a:pPr>
            <a:r>
              <a:rPr lang="en-US" b="1" dirty="0"/>
              <a:t> Practical usage</a:t>
            </a:r>
          </a:p>
          <a:p>
            <a:pPr algn="l">
              <a:lnSpc>
                <a:spcPct val="110000"/>
              </a:lnSpc>
              <a:spcBef>
                <a:spcPts val="600"/>
              </a:spcBef>
              <a:spcAft>
                <a:spcPts val="0"/>
              </a:spcAft>
            </a:pPr>
            <a:endParaRPr lang="en-IN" b="1" dirty="0" err="1"/>
          </a:p>
        </p:txBody>
      </p:sp>
    </p:spTree>
    <p:extLst>
      <p:ext uri="{BB962C8B-B14F-4D97-AF65-F5344CB8AC3E}">
        <p14:creationId xmlns:p14="http://schemas.microsoft.com/office/powerpoint/2010/main" val="2325673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A093-F3FA-335A-DD08-B7DE765A81FE}"/>
              </a:ext>
            </a:extLst>
          </p:cNvPr>
          <p:cNvSpPr>
            <a:spLocks noGrp="1"/>
          </p:cNvSpPr>
          <p:nvPr>
            <p:ph type="title"/>
          </p:nvPr>
        </p:nvSpPr>
        <p:spPr/>
        <p:txBody>
          <a:bodyPr/>
          <a:lstStyle/>
          <a:p>
            <a:r>
              <a:rPr lang="en-US" dirty="0"/>
              <a:t>Strategies And Practices</a:t>
            </a:r>
            <a:endParaRPr lang="en-IN" dirty="0"/>
          </a:p>
        </p:txBody>
      </p:sp>
      <p:sp>
        <p:nvSpPr>
          <p:cNvPr id="3" name="Content Placeholder 2">
            <a:extLst>
              <a:ext uri="{FF2B5EF4-FFF2-40B4-BE49-F238E27FC236}">
                <a16:creationId xmlns:a16="http://schemas.microsoft.com/office/drawing/2014/main" id="{E16BE3F4-C045-93C0-55E7-4AA3A191670F}"/>
              </a:ext>
            </a:extLst>
          </p:cNvPr>
          <p:cNvSpPr>
            <a:spLocks noGrp="1"/>
          </p:cNvSpPr>
          <p:nvPr>
            <p:ph idx="1"/>
          </p:nvPr>
        </p:nvSpPr>
        <p:spPr>
          <a:xfrm>
            <a:off x="457200" y="1263479"/>
            <a:ext cx="10929068" cy="4663440"/>
          </a:xfrm>
        </p:spPr>
        <p:txBody>
          <a:bodyPr/>
          <a:lstStyle/>
          <a:p>
            <a:r>
              <a:rPr lang="en-US" sz="1800" b="1" dirty="0"/>
              <a:t>No Strategies, But Marked the Exam date</a:t>
            </a:r>
          </a:p>
          <a:p>
            <a:endParaRPr lang="en-US" sz="1800" b="1" dirty="0"/>
          </a:p>
          <a:p>
            <a:pPr marL="0" indent="0">
              <a:buNone/>
            </a:pPr>
            <a:r>
              <a:rPr lang="en-US" sz="1800" b="1" dirty="0"/>
              <a:t>Practices :</a:t>
            </a:r>
          </a:p>
          <a:p>
            <a:pPr>
              <a:buFont typeface="Courier New" panose="02070309020205020404" pitchFamily="49" charset="0"/>
              <a:buChar char="o"/>
            </a:pPr>
            <a:r>
              <a:rPr lang="en-US" sz="1800" b="1" dirty="0"/>
              <a:t>Use GitHub Copilot</a:t>
            </a:r>
          </a:p>
          <a:p>
            <a:pPr>
              <a:buFont typeface="Courier New" panose="02070309020205020404" pitchFamily="49" charset="0"/>
              <a:buChar char="o"/>
            </a:pPr>
            <a:r>
              <a:rPr lang="en-US" sz="1800" b="1" dirty="0"/>
              <a:t>Install Plugins in IDE &amp; Explore</a:t>
            </a:r>
          </a:p>
          <a:p>
            <a:pPr>
              <a:buFont typeface="Courier New" panose="02070309020205020404" pitchFamily="49" charset="0"/>
              <a:buChar char="o"/>
            </a:pPr>
            <a:r>
              <a:rPr lang="en-US" sz="1800" b="1" dirty="0"/>
              <a:t>Commands like /slash, /test</a:t>
            </a:r>
          </a:p>
          <a:p>
            <a:pPr>
              <a:buFont typeface="Courier New" panose="02070309020205020404" pitchFamily="49" charset="0"/>
              <a:buChar char="o"/>
            </a:pPr>
            <a:r>
              <a:rPr lang="en-US" sz="1800" b="1" dirty="0"/>
              <a:t>Utilize AI's for Practice/Knowledge test</a:t>
            </a:r>
          </a:p>
          <a:p>
            <a:pPr>
              <a:buFont typeface="Courier New" panose="02070309020205020404" pitchFamily="49" charset="0"/>
              <a:buChar char="o"/>
            </a:pPr>
            <a:r>
              <a:rPr lang="en-US" sz="1800" b="1" dirty="0" err="1"/>
              <a:t>Youtube</a:t>
            </a:r>
            <a:r>
              <a:rPr lang="en-US" sz="1800" b="1" dirty="0"/>
              <a:t> for References</a:t>
            </a:r>
          </a:p>
          <a:p>
            <a:pPr marL="0" indent="0">
              <a:buNone/>
            </a:pPr>
            <a:endParaRPr lang="en-US" dirty="0"/>
          </a:p>
          <a:p>
            <a:pPr marL="0" indent="0">
              <a:buNone/>
            </a:pPr>
            <a:endParaRPr lang="en-IN" dirty="0"/>
          </a:p>
        </p:txBody>
      </p:sp>
      <p:sp>
        <p:nvSpPr>
          <p:cNvPr id="4" name="Footer Placeholder 3">
            <a:extLst>
              <a:ext uri="{FF2B5EF4-FFF2-40B4-BE49-F238E27FC236}">
                <a16:creationId xmlns:a16="http://schemas.microsoft.com/office/drawing/2014/main" id="{FC9C68FF-A01E-0FA2-6AEC-3B2238082853}"/>
              </a:ext>
            </a:extLst>
          </p:cNvPr>
          <p:cNvSpPr>
            <a:spLocks noGrp="1"/>
          </p:cNvSpPr>
          <p:nvPr>
            <p:ph type="ftr" sz="quarter" idx="11"/>
          </p:nvPr>
        </p:nvSpPr>
        <p:spPr/>
        <p:txBody>
          <a:bodyPr/>
          <a:lstStyle/>
          <a:p>
            <a:r>
              <a:rPr lang="en-US" dirty="0"/>
              <a:t>© 2025 Cognizant | Private</a:t>
            </a:r>
          </a:p>
        </p:txBody>
      </p:sp>
      <p:sp>
        <p:nvSpPr>
          <p:cNvPr id="5" name="Slide Number Placeholder 4">
            <a:extLst>
              <a:ext uri="{FF2B5EF4-FFF2-40B4-BE49-F238E27FC236}">
                <a16:creationId xmlns:a16="http://schemas.microsoft.com/office/drawing/2014/main" id="{5D6B5DB9-C27F-CF27-01A0-5B33D62B4006}"/>
              </a:ext>
            </a:extLst>
          </p:cNvPr>
          <p:cNvSpPr>
            <a:spLocks noGrp="1"/>
          </p:cNvSpPr>
          <p:nvPr>
            <p:ph type="sldNum" sz="quarter" idx="12"/>
          </p:nvPr>
        </p:nvSpPr>
        <p:spPr/>
        <p:txBody>
          <a:bodyPr/>
          <a:lstStyle/>
          <a:p>
            <a:fld id="{38826FC0-333C-E549-9FA3-0EE43DF298A3}" type="slidenum">
              <a:rPr lang="en-US" smtClean="0"/>
              <a:pPr/>
              <a:t>2</a:t>
            </a:fld>
            <a:endParaRPr lang="en-US" dirty="0"/>
          </a:p>
        </p:txBody>
      </p:sp>
      <p:pic>
        <p:nvPicPr>
          <p:cNvPr id="1026" name="Picture 2" descr="Clash of Clans Proves That Our Impatience Is Worth Billions | The New Yorker">
            <a:extLst>
              <a:ext uri="{FF2B5EF4-FFF2-40B4-BE49-F238E27FC236}">
                <a16:creationId xmlns:a16="http://schemas.microsoft.com/office/drawing/2014/main" id="{727EF517-135F-3F1D-C6D7-CCE2EA9C60F9}"/>
              </a:ext>
            </a:extLst>
          </p:cNvPr>
          <p:cNvPicPr>
            <a:picLocks noChangeAspect="1" noChangeArrowheads="1"/>
          </p:cNvPicPr>
          <p:nvPr/>
        </p:nvPicPr>
        <p:blipFill>
          <a:blip r:embed="rId2">
            <a:alphaModFix amt="30000"/>
            <a:extLst>
              <a:ext uri="{BEBA8EAE-BF5A-486C-A8C5-ECC9F3942E4B}">
                <a14:imgProps xmlns:a14="http://schemas.microsoft.com/office/drawing/2010/main">
                  <a14:imgLayer r:embed="rId3">
                    <a14:imgEffect>
                      <a14:sharpenSoften amount="-36000"/>
                    </a14:imgEffect>
                    <a14:imgEffect>
                      <a14:brightnessContrast bright="-24000" contrast="-3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946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F45F-4A45-D34E-0E93-282EC02593F3}"/>
              </a:ext>
            </a:extLst>
          </p:cNvPr>
          <p:cNvSpPr>
            <a:spLocks noGrp="1"/>
          </p:cNvSpPr>
          <p:nvPr>
            <p:ph type="title"/>
          </p:nvPr>
        </p:nvSpPr>
        <p:spPr/>
        <p:txBody>
          <a:bodyPr/>
          <a:lstStyle/>
          <a:p>
            <a:r>
              <a:rPr lang="en-US" dirty="0"/>
              <a:t>Sample Questions</a:t>
            </a:r>
            <a:endParaRPr lang="en-IN" dirty="0"/>
          </a:p>
        </p:txBody>
      </p:sp>
      <p:sp>
        <p:nvSpPr>
          <p:cNvPr id="3" name="Content Placeholder 2">
            <a:extLst>
              <a:ext uri="{FF2B5EF4-FFF2-40B4-BE49-F238E27FC236}">
                <a16:creationId xmlns:a16="http://schemas.microsoft.com/office/drawing/2014/main" id="{412E290C-23B1-BA10-0F07-52CB4F94B725}"/>
              </a:ext>
            </a:extLst>
          </p:cNvPr>
          <p:cNvSpPr>
            <a:spLocks noGrp="1"/>
          </p:cNvSpPr>
          <p:nvPr>
            <p:ph idx="1"/>
          </p:nvPr>
        </p:nvSpPr>
        <p:spPr>
          <a:xfrm>
            <a:off x="457200" y="1447800"/>
            <a:ext cx="11199412" cy="4663440"/>
          </a:xfrm>
        </p:spPr>
        <p:txBody>
          <a:bodyPr/>
          <a:lstStyle/>
          <a:p>
            <a:pPr marL="0" indent="0">
              <a:buNone/>
            </a:pPr>
            <a:r>
              <a:rPr lang="en-US" sz="1400" b="1" dirty="0">
                <a:solidFill>
                  <a:srgbClr val="FF0000"/>
                </a:solidFill>
              </a:rPr>
              <a:t>1. GitHub Copilot can generate: </a:t>
            </a:r>
          </a:p>
          <a:p>
            <a:pPr marL="342900" indent="-342900">
              <a:buAutoNum type="alphaLcParenR"/>
            </a:pPr>
            <a:r>
              <a:rPr lang="en-US" sz="1400" b="1" dirty="0">
                <a:solidFill>
                  <a:srgbClr val="FF0000"/>
                </a:solidFill>
              </a:rPr>
              <a:t>Only comments </a:t>
            </a:r>
          </a:p>
          <a:p>
            <a:pPr marL="342900" indent="-342900">
              <a:buAutoNum type="alphaLcParenR"/>
            </a:pPr>
            <a:r>
              <a:rPr lang="en-US" sz="1400" b="1" dirty="0">
                <a:solidFill>
                  <a:srgbClr val="FF0000"/>
                </a:solidFill>
              </a:rPr>
              <a:t>Code snippets, comments, and documentation </a:t>
            </a:r>
          </a:p>
          <a:p>
            <a:pPr marL="342900" indent="-342900">
              <a:buAutoNum type="alphaLcParenR"/>
            </a:pPr>
            <a:r>
              <a:rPr lang="en-US" sz="1400" b="1" dirty="0">
                <a:solidFill>
                  <a:srgbClr val="FF0000"/>
                </a:solidFill>
              </a:rPr>
              <a:t>Only function names </a:t>
            </a:r>
          </a:p>
          <a:p>
            <a:pPr marL="342900" indent="-342900">
              <a:buAutoNum type="alphaLcParenR"/>
            </a:pPr>
            <a:r>
              <a:rPr lang="en-US" sz="1400" b="1" dirty="0">
                <a:solidFill>
                  <a:srgbClr val="FF0000"/>
                </a:solidFill>
              </a:rPr>
              <a:t>Only variable names</a:t>
            </a:r>
          </a:p>
          <a:p>
            <a:pPr marL="0" indent="0">
              <a:buNone/>
            </a:pPr>
            <a:endParaRPr lang="en-US" sz="1400" b="1" dirty="0">
              <a:solidFill>
                <a:srgbClr val="FF0000"/>
              </a:solidFill>
            </a:endParaRPr>
          </a:p>
          <a:p>
            <a:pPr marL="0" indent="0">
              <a:buNone/>
            </a:pPr>
            <a:endParaRPr lang="en-US" sz="1400" b="1" dirty="0">
              <a:solidFill>
                <a:srgbClr val="FF0000"/>
              </a:solidFill>
            </a:endParaRPr>
          </a:p>
          <a:p>
            <a:pPr marL="0" indent="0">
              <a:buNone/>
            </a:pPr>
            <a:r>
              <a:rPr lang="en-US" sz="1400" b="1" dirty="0">
                <a:solidFill>
                  <a:srgbClr val="FF0000"/>
                </a:solidFill>
              </a:rPr>
              <a:t>2. What is a common use case for GitHub Copilot in testing?</a:t>
            </a:r>
          </a:p>
          <a:p>
            <a:pPr marL="342900" indent="-342900">
              <a:buFont typeface="+mj-lt"/>
              <a:buAutoNum type="alphaLcPeriod"/>
            </a:pPr>
            <a:r>
              <a:rPr lang="en-US" sz="1400" b="1" dirty="0">
                <a:solidFill>
                  <a:srgbClr val="FF0000"/>
                </a:solidFill>
              </a:rPr>
              <a:t>Writing code </a:t>
            </a:r>
          </a:p>
          <a:p>
            <a:pPr marL="342900" indent="-342900">
              <a:buFont typeface="+mj-lt"/>
              <a:buAutoNum type="alphaLcPeriod"/>
            </a:pPr>
            <a:r>
              <a:rPr lang="en-US" sz="1400" b="1" dirty="0">
                <a:solidFill>
                  <a:srgbClr val="FF0000"/>
                </a:solidFill>
              </a:rPr>
              <a:t>Generating test cases and test data </a:t>
            </a:r>
          </a:p>
          <a:p>
            <a:pPr marL="342900" indent="-342900">
              <a:buFont typeface="+mj-lt"/>
              <a:buAutoNum type="alphaLcPeriod"/>
            </a:pPr>
            <a:r>
              <a:rPr lang="en-US" sz="1400" b="1" dirty="0">
                <a:solidFill>
                  <a:srgbClr val="FF0000"/>
                </a:solidFill>
              </a:rPr>
              <a:t>Managing repositories </a:t>
            </a:r>
          </a:p>
          <a:p>
            <a:pPr marL="342900" indent="-342900">
              <a:buFont typeface="+mj-lt"/>
              <a:buAutoNum type="alphaLcPeriod"/>
            </a:pPr>
            <a:r>
              <a:rPr lang="en-US" sz="1400" b="1" dirty="0">
                <a:solidFill>
                  <a:srgbClr val="FF0000"/>
                </a:solidFill>
              </a:rPr>
              <a:t>Tracking issues</a:t>
            </a:r>
            <a:endParaRPr lang="en-IN" sz="1400" b="1" dirty="0">
              <a:solidFill>
                <a:srgbClr val="FF0000"/>
              </a:solidFill>
            </a:endParaRPr>
          </a:p>
        </p:txBody>
      </p:sp>
      <p:sp>
        <p:nvSpPr>
          <p:cNvPr id="4" name="Footer Placeholder 3">
            <a:extLst>
              <a:ext uri="{FF2B5EF4-FFF2-40B4-BE49-F238E27FC236}">
                <a16:creationId xmlns:a16="http://schemas.microsoft.com/office/drawing/2014/main" id="{4BD536A9-EFCA-5F50-CB72-0AEB2FC1A814}"/>
              </a:ext>
            </a:extLst>
          </p:cNvPr>
          <p:cNvSpPr>
            <a:spLocks noGrp="1"/>
          </p:cNvSpPr>
          <p:nvPr>
            <p:ph type="ftr" sz="quarter" idx="11"/>
          </p:nvPr>
        </p:nvSpPr>
        <p:spPr/>
        <p:txBody>
          <a:bodyPr/>
          <a:lstStyle/>
          <a:p>
            <a:r>
              <a:rPr lang="en-US" dirty="0"/>
              <a:t>© 2025 Cognizant | Private</a:t>
            </a:r>
          </a:p>
        </p:txBody>
      </p:sp>
      <p:sp>
        <p:nvSpPr>
          <p:cNvPr id="5" name="Slide Number Placeholder 4">
            <a:extLst>
              <a:ext uri="{FF2B5EF4-FFF2-40B4-BE49-F238E27FC236}">
                <a16:creationId xmlns:a16="http://schemas.microsoft.com/office/drawing/2014/main" id="{6C3CB219-382E-437C-8454-129286489C15}"/>
              </a:ext>
            </a:extLst>
          </p:cNvPr>
          <p:cNvSpPr>
            <a:spLocks noGrp="1"/>
          </p:cNvSpPr>
          <p:nvPr>
            <p:ph type="sldNum" sz="quarter" idx="12"/>
          </p:nvPr>
        </p:nvSpPr>
        <p:spPr/>
        <p:txBody>
          <a:bodyPr/>
          <a:lstStyle/>
          <a:p>
            <a:fld id="{38826FC0-333C-E549-9FA3-0EE43DF298A3}" type="slidenum">
              <a:rPr lang="en-US" smtClean="0"/>
              <a:pPr/>
              <a:t>3</a:t>
            </a:fld>
            <a:endParaRPr lang="en-US" dirty="0"/>
          </a:p>
        </p:txBody>
      </p:sp>
      <p:sp>
        <p:nvSpPr>
          <p:cNvPr id="6" name="TextBox 5">
            <a:extLst>
              <a:ext uri="{FF2B5EF4-FFF2-40B4-BE49-F238E27FC236}">
                <a16:creationId xmlns:a16="http://schemas.microsoft.com/office/drawing/2014/main" id="{D6EB0582-6369-C9E4-7481-E89DDB61CC68}"/>
              </a:ext>
            </a:extLst>
          </p:cNvPr>
          <p:cNvSpPr txBox="1"/>
          <p:nvPr/>
        </p:nvSpPr>
        <p:spPr>
          <a:xfrm>
            <a:off x="6607528" y="1375576"/>
            <a:ext cx="4412974" cy="1566407"/>
          </a:xfrm>
          <a:prstGeom prst="rect">
            <a:avLst/>
          </a:prstGeom>
          <a:noFill/>
        </p:spPr>
        <p:txBody>
          <a:bodyPr wrap="square" lIns="0" tIns="0" rIns="0" bIns="0" rtlCol="0">
            <a:noAutofit/>
          </a:bodyPr>
          <a:lstStyle/>
          <a:p>
            <a:pPr algn="l">
              <a:lnSpc>
                <a:spcPct val="110000"/>
              </a:lnSpc>
              <a:spcBef>
                <a:spcPts val="600"/>
              </a:spcBef>
              <a:spcAft>
                <a:spcPts val="0"/>
              </a:spcAft>
            </a:pPr>
            <a:r>
              <a:rPr lang="en-US" sz="1400" b="1" dirty="0">
                <a:solidFill>
                  <a:srgbClr val="FF0000"/>
                </a:solidFill>
              </a:rPr>
              <a:t>3. Which Copilot Enterprise features are available in all commercially supported IDEs? </a:t>
            </a:r>
          </a:p>
          <a:p>
            <a:pPr marL="342900" indent="-342900" algn="l">
              <a:lnSpc>
                <a:spcPct val="110000"/>
              </a:lnSpc>
              <a:spcBef>
                <a:spcPts val="600"/>
              </a:spcBef>
              <a:spcAft>
                <a:spcPts val="0"/>
              </a:spcAft>
              <a:buAutoNum type="alphaLcPeriod"/>
            </a:pPr>
            <a:r>
              <a:rPr lang="en-US" sz="1400" b="1" dirty="0">
                <a:solidFill>
                  <a:srgbClr val="FF0000"/>
                </a:solidFill>
              </a:rPr>
              <a:t>Inline suggestions </a:t>
            </a:r>
          </a:p>
          <a:p>
            <a:pPr marL="342900" indent="-342900" algn="l">
              <a:lnSpc>
                <a:spcPct val="110000"/>
              </a:lnSpc>
              <a:spcBef>
                <a:spcPts val="600"/>
              </a:spcBef>
              <a:spcAft>
                <a:spcPts val="0"/>
              </a:spcAft>
              <a:buAutoNum type="alphaLcPeriod"/>
            </a:pPr>
            <a:r>
              <a:rPr lang="en-US" sz="1400" b="1" dirty="0">
                <a:solidFill>
                  <a:srgbClr val="FF0000"/>
                </a:solidFill>
              </a:rPr>
              <a:t>Chat </a:t>
            </a:r>
          </a:p>
          <a:p>
            <a:pPr marL="342900" indent="-342900" algn="l">
              <a:lnSpc>
                <a:spcPct val="110000"/>
              </a:lnSpc>
              <a:spcBef>
                <a:spcPts val="600"/>
              </a:spcBef>
              <a:spcAft>
                <a:spcPts val="0"/>
              </a:spcAft>
              <a:buAutoNum type="alphaLcPeriod"/>
            </a:pPr>
            <a:r>
              <a:rPr lang="en-US" sz="1400" b="1" dirty="0">
                <a:solidFill>
                  <a:srgbClr val="FF0000"/>
                </a:solidFill>
              </a:rPr>
              <a:t>Knowledge bases </a:t>
            </a:r>
          </a:p>
          <a:p>
            <a:pPr marL="342900" indent="-342900" algn="l">
              <a:lnSpc>
                <a:spcPct val="110000"/>
              </a:lnSpc>
              <a:spcBef>
                <a:spcPts val="600"/>
              </a:spcBef>
              <a:spcAft>
                <a:spcPts val="0"/>
              </a:spcAft>
              <a:buAutoNum type="alphaLcPeriod"/>
            </a:pPr>
            <a:r>
              <a:rPr lang="en-US" sz="1400" b="1" dirty="0">
                <a:solidFill>
                  <a:srgbClr val="FF0000"/>
                </a:solidFill>
              </a:rPr>
              <a:t>Pull request summaries</a:t>
            </a:r>
            <a:endParaRPr lang="en-IN" sz="1400" b="1" dirty="0" err="1">
              <a:solidFill>
                <a:srgbClr val="FF0000"/>
              </a:solidFill>
            </a:endParaRPr>
          </a:p>
        </p:txBody>
      </p:sp>
      <p:sp>
        <p:nvSpPr>
          <p:cNvPr id="7" name="TextBox 6">
            <a:extLst>
              <a:ext uri="{FF2B5EF4-FFF2-40B4-BE49-F238E27FC236}">
                <a16:creationId xmlns:a16="http://schemas.microsoft.com/office/drawing/2014/main" id="{42A20F39-6E54-08B2-707B-BA97F37B7DDC}"/>
              </a:ext>
            </a:extLst>
          </p:cNvPr>
          <p:cNvSpPr txBox="1"/>
          <p:nvPr/>
        </p:nvSpPr>
        <p:spPr>
          <a:xfrm>
            <a:off x="6596932" y="3429000"/>
            <a:ext cx="5059680" cy="1630018"/>
          </a:xfrm>
          <a:prstGeom prst="rect">
            <a:avLst/>
          </a:prstGeom>
          <a:noFill/>
        </p:spPr>
        <p:txBody>
          <a:bodyPr wrap="square" lIns="0" tIns="0" rIns="0" bIns="0" rtlCol="0">
            <a:noAutofit/>
          </a:bodyPr>
          <a:lstStyle/>
          <a:p>
            <a:pPr algn="l">
              <a:lnSpc>
                <a:spcPct val="110000"/>
              </a:lnSpc>
              <a:spcBef>
                <a:spcPts val="600"/>
              </a:spcBef>
              <a:spcAft>
                <a:spcPts val="0"/>
              </a:spcAft>
            </a:pPr>
            <a:r>
              <a:rPr lang="en-US" sz="1400" b="1" dirty="0">
                <a:solidFill>
                  <a:srgbClr val="FF0000"/>
                </a:solidFill>
              </a:rPr>
              <a:t>4. What reasons could apply if code suggestions are not working in your editor? (Select three.) </a:t>
            </a:r>
          </a:p>
          <a:p>
            <a:pPr marL="342900" indent="-342900" algn="l">
              <a:lnSpc>
                <a:spcPct val="110000"/>
              </a:lnSpc>
              <a:spcBef>
                <a:spcPts val="600"/>
              </a:spcBef>
              <a:spcAft>
                <a:spcPts val="0"/>
              </a:spcAft>
              <a:buAutoNum type="alphaLcPeriod"/>
            </a:pPr>
            <a:r>
              <a:rPr lang="en-US" sz="1400" b="1" dirty="0">
                <a:solidFill>
                  <a:srgbClr val="FF0000"/>
                </a:solidFill>
              </a:rPr>
              <a:t>You do not have an active internet connection </a:t>
            </a:r>
          </a:p>
          <a:p>
            <a:pPr marL="342900" indent="-342900" algn="l">
              <a:lnSpc>
                <a:spcPct val="110000"/>
              </a:lnSpc>
              <a:spcBef>
                <a:spcPts val="600"/>
              </a:spcBef>
              <a:spcAft>
                <a:spcPts val="0"/>
              </a:spcAft>
              <a:buAutoNum type="alphaLcPeriod"/>
            </a:pPr>
            <a:r>
              <a:rPr lang="en-US" sz="1400" b="1" dirty="0">
                <a:solidFill>
                  <a:srgbClr val="FF0000"/>
                </a:solidFill>
              </a:rPr>
              <a:t>Your programming language is not supported </a:t>
            </a:r>
          </a:p>
          <a:p>
            <a:pPr marL="342900" indent="-342900" algn="l">
              <a:lnSpc>
                <a:spcPct val="110000"/>
              </a:lnSpc>
              <a:spcBef>
                <a:spcPts val="600"/>
              </a:spcBef>
              <a:spcAft>
                <a:spcPts val="0"/>
              </a:spcAft>
              <a:buAutoNum type="alphaLcPeriod"/>
            </a:pPr>
            <a:r>
              <a:rPr lang="en-US" sz="1400" b="1" dirty="0">
                <a:solidFill>
                  <a:srgbClr val="FF0000"/>
                </a:solidFill>
              </a:rPr>
              <a:t>Your content exclusion is active and blocks the use of GitHub Copilot </a:t>
            </a:r>
          </a:p>
          <a:p>
            <a:pPr marL="342900" indent="-342900" algn="l">
              <a:lnSpc>
                <a:spcPct val="110000"/>
              </a:lnSpc>
              <a:spcBef>
                <a:spcPts val="600"/>
              </a:spcBef>
              <a:spcAft>
                <a:spcPts val="0"/>
              </a:spcAft>
              <a:buAutoNum type="alphaLcPeriod"/>
            </a:pPr>
            <a:r>
              <a:rPr lang="en-US" sz="1400" b="1" dirty="0">
                <a:solidFill>
                  <a:srgbClr val="FF0000"/>
                </a:solidFill>
              </a:rPr>
              <a:t>You do not have a valid GitHub Copilot license </a:t>
            </a:r>
          </a:p>
          <a:p>
            <a:pPr marL="342900" indent="-342900" algn="l">
              <a:lnSpc>
                <a:spcPct val="110000"/>
              </a:lnSpc>
              <a:spcBef>
                <a:spcPts val="600"/>
              </a:spcBef>
              <a:spcAft>
                <a:spcPts val="0"/>
              </a:spcAft>
              <a:buAutoNum type="alphaLcPeriod"/>
            </a:pPr>
            <a:r>
              <a:rPr lang="en-US" sz="1400" b="1" dirty="0">
                <a:solidFill>
                  <a:srgbClr val="FF0000"/>
                </a:solidFill>
              </a:rPr>
              <a:t>e. You are working in files included in your .</a:t>
            </a:r>
            <a:r>
              <a:rPr lang="en-US" sz="1400" b="1" dirty="0" err="1">
                <a:solidFill>
                  <a:srgbClr val="FF0000"/>
                </a:solidFill>
              </a:rPr>
              <a:t>gitignore</a:t>
            </a:r>
            <a:r>
              <a:rPr lang="en-US" sz="1400" b="1" dirty="0">
                <a:solidFill>
                  <a:srgbClr val="FF0000"/>
                </a:solidFill>
              </a:rPr>
              <a:t> </a:t>
            </a:r>
            <a:endParaRPr lang="en-IN" sz="1400" b="1" dirty="0" err="1">
              <a:solidFill>
                <a:srgbClr val="FF0000"/>
              </a:solidFill>
            </a:endParaRPr>
          </a:p>
        </p:txBody>
      </p:sp>
      <p:pic>
        <p:nvPicPr>
          <p:cNvPr id="2050" name="Picture 2" descr="Could you pass the new SAT? Try these 4 sample questions | Vox">
            <a:extLst>
              <a:ext uri="{FF2B5EF4-FFF2-40B4-BE49-F238E27FC236}">
                <a16:creationId xmlns:a16="http://schemas.microsoft.com/office/drawing/2014/main" id="{63312420-C3BB-CB83-C887-1C75542609E8}"/>
              </a:ext>
            </a:extLst>
          </p:cNvPr>
          <p:cNvPicPr>
            <a:picLocks noChangeAspect="1" noChangeArrowheads="1"/>
          </p:cNvPicPr>
          <p:nvPr/>
        </p:nvPicPr>
        <p:blipFill>
          <a:blip r:embed="rId2">
            <a:alphaModFix amt="30000"/>
            <a:extLst>
              <a:ext uri="{BEBA8EAE-BF5A-486C-A8C5-ECC9F3942E4B}">
                <a14:imgProps xmlns:a14="http://schemas.microsoft.com/office/drawing/2010/main">
                  <a14:imgLayer r:embed="rId3">
                    <a14:imgEffect>
                      <a14:brightnessContrast bright="-23000" contrast="-2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8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26EC-D350-60F9-3D96-5878D097A8BF}"/>
              </a:ext>
            </a:extLst>
          </p:cNvPr>
          <p:cNvSpPr>
            <a:spLocks noGrp="1"/>
          </p:cNvSpPr>
          <p:nvPr>
            <p:ph type="title"/>
          </p:nvPr>
        </p:nvSpPr>
        <p:spPr/>
        <p:txBody>
          <a:bodyPr/>
          <a:lstStyle/>
          <a:p>
            <a:r>
              <a:rPr lang="en-US" dirty="0"/>
              <a:t>Materials / References / Links</a:t>
            </a:r>
            <a:endParaRPr lang="en-IN" dirty="0"/>
          </a:p>
        </p:txBody>
      </p:sp>
      <p:pic>
        <p:nvPicPr>
          <p:cNvPr id="8" name="Picture 7">
            <a:extLst>
              <a:ext uri="{FF2B5EF4-FFF2-40B4-BE49-F238E27FC236}">
                <a16:creationId xmlns:a16="http://schemas.microsoft.com/office/drawing/2014/main" id="{9D0D10AE-F7E3-D1F6-E01D-B56ECE3DCFD0}"/>
              </a:ext>
            </a:extLst>
          </p:cNvPr>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32000"/>
                    </a14:imgEffect>
                  </a14:imgLayer>
                </a14:imgProps>
              </a:ext>
            </a:extLst>
          </a:blip>
          <a:stretch>
            <a:fillRect/>
          </a:stretch>
        </p:blipFill>
        <p:spPr>
          <a:xfrm>
            <a:off x="6" y="0"/>
            <a:ext cx="12192000" cy="6858000"/>
          </a:xfrm>
          <a:prstGeom prst="rect">
            <a:avLst/>
          </a:prstGeom>
        </p:spPr>
      </p:pic>
      <p:sp>
        <p:nvSpPr>
          <p:cNvPr id="3" name="Content Placeholder 2">
            <a:extLst>
              <a:ext uri="{FF2B5EF4-FFF2-40B4-BE49-F238E27FC236}">
                <a16:creationId xmlns:a16="http://schemas.microsoft.com/office/drawing/2014/main" id="{2F50BF31-70AB-433D-8100-DF37EA7B9BD6}"/>
              </a:ext>
            </a:extLst>
          </p:cNvPr>
          <p:cNvSpPr>
            <a:spLocks noGrp="1"/>
          </p:cNvSpPr>
          <p:nvPr>
            <p:ph idx="1"/>
          </p:nvPr>
        </p:nvSpPr>
        <p:spPr>
          <a:xfrm>
            <a:off x="457200" y="1447800"/>
            <a:ext cx="11342536" cy="4663440"/>
          </a:xfrm>
        </p:spPr>
        <p:txBody>
          <a:bodyPr/>
          <a:lstStyle/>
          <a:p>
            <a:r>
              <a:rPr lang="en-IN" dirty="0">
                <a:hlinkClick r:id="rId5"/>
              </a:rPr>
              <a:t>https://cognizantonline-my.sharepoint.com/:f:/g/personal/2168248_cognizant_com1/EmALq_xkNMZNgf32ECwM5-kBsNXIlvMQ7MtJYoJp1AkJcw?e=qhgugW</a:t>
            </a:r>
            <a:r>
              <a:rPr lang="en-IN" dirty="0"/>
              <a:t> </a:t>
            </a:r>
          </a:p>
          <a:p>
            <a:endParaRPr lang="en-IN" dirty="0"/>
          </a:p>
          <a:p>
            <a:r>
              <a:rPr lang="en-IN" dirty="0"/>
              <a:t>Sample Questions Pdf’s :</a:t>
            </a:r>
          </a:p>
          <a:p>
            <a:endParaRPr lang="en-IN" dirty="0"/>
          </a:p>
          <a:p>
            <a:r>
              <a:rPr lang="en-IN" dirty="0"/>
              <a:t>Pdf-1 : </a:t>
            </a:r>
            <a:r>
              <a:rPr lang="en-IN" dirty="0" err="1">
                <a:hlinkClick r:id="rId6" action="ppaction://hlinkfile"/>
              </a:rPr>
              <a:t>Github</a:t>
            </a:r>
            <a:r>
              <a:rPr lang="en-IN" dirty="0">
                <a:hlinkClick r:id="rId6" action="ppaction://hlinkfile"/>
              </a:rPr>
              <a:t> Copilot Certification Exam Questions   </a:t>
            </a:r>
            <a:endParaRPr lang="en-IN" dirty="0"/>
          </a:p>
          <a:p>
            <a:r>
              <a:rPr lang="en-IN" dirty="0"/>
              <a:t>Pdf-2 : </a:t>
            </a:r>
            <a:r>
              <a:rPr lang="en-IN" dirty="0" err="1">
                <a:hlinkClick r:id="rId7" action="ppaction://hlinkfile"/>
              </a:rPr>
              <a:t>Github</a:t>
            </a:r>
            <a:r>
              <a:rPr lang="en-IN" dirty="0">
                <a:hlinkClick r:id="rId7" action="ppaction://hlinkfile"/>
              </a:rPr>
              <a:t> Copilot Sample Questions</a:t>
            </a:r>
            <a:r>
              <a:rPr lang="en-IN" dirty="0"/>
              <a:t> </a:t>
            </a:r>
          </a:p>
          <a:p>
            <a:r>
              <a:rPr lang="en-IN" dirty="0"/>
              <a:t>Pdf-3 : </a:t>
            </a:r>
            <a:r>
              <a:rPr lang="en-IN" dirty="0" err="1">
                <a:hlinkClick r:id="rId8" action="ppaction://hlinkfile"/>
              </a:rPr>
              <a:t>Github</a:t>
            </a:r>
            <a:r>
              <a:rPr lang="en-IN" dirty="0">
                <a:hlinkClick r:id="rId8" action="ppaction://hlinkfile"/>
              </a:rPr>
              <a:t> Copilot Certification Practice Questions</a:t>
            </a:r>
            <a:r>
              <a:rPr lang="en-IN" dirty="0"/>
              <a:t> </a:t>
            </a:r>
          </a:p>
          <a:p>
            <a:r>
              <a:rPr lang="en-IN" dirty="0"/>
              <a:t>Pdf-4 : </a:t>
            </a:r>
            <a:r>
              <a:rPr lang="en-US" dirty="0" err="1">
                <a:hlinkClick r:id="rId9" action="ppaction://hlinkfile"/>
              </a:rPr>
              <a:t>Github</a:t>
            </a:r>
            <a:r>
              <a:rPr lang="en-US" dirty="0">
                <a:hlinkClick r:id="rId9" action="ppaction://hlinkfile"/>
              </a:rPr>
              <a:t> copilot Questions by </a:t>
            </a:r>
            <a:r>
              <a:rPr lang="en-US" dirty="0" err="1">
                <a:hlinkClick r:id="rId9" action="ppaction://hlinkfile"/>
              </a:rPr>
              <a:t>Github</a:t>
            </a:r>
            <a:r>
              <a:rPr lang="en-US" dirty="0">
                <a:hlinkClick r:id="rId9" action="ppaction://hlinkfile"/>
              </a:rPr>
              <a:t> Copilot</a:t>
            </a:r>
            <a:endParaRPr lang="en-US" dirty="0"/>
          </a:p>
          <a:p>
            <a:endParaRPr lang="en-US" dirty="0"/>
          </a:p>
          <a:p>
            <a:r>
              <a:rPr lang="en-US" dirty="0"/>
              <a:t>References : </a:t>
            </a:r>
          </a:p>
          <a:p>
            <a:r>
              <a:rPr lang="en-US" dirty="0"/>
              <a:t>Basics : </a:t>
            </a:r>
            <a:r>
              <a:rPr lang="en-US" dirty="0">
                <a:hlinkClick r:id="rId10" tooltip="https://www.youtube.com/live/6d0iozec_qe?si=e7l-w0ejzhsuekmx"/>
              </a:rPr>
              <a:t>https://www.youtube.com/live/6D0iOzEc_QE?si=E7l-w0ejzhsuekmX</a:t>
            </a:r>
            <a:endParaRPr lang="en-US" dirty="0"/>
          </a:p>
          <a:p>
            <a:r>
              <a:rPr lang="en-US" dirty="0"/>
              <a:t>Plans &amp; Features : </a:t>
            </a:r>
            <a:r>
              <a:rPr lang="en-US" dirty="0">
                <a:hlinkClick r:id="rId11" tooltip="https://www.youtube.com/live/uowu0swjc_m?si=scz26frukd8owhet"/>
              </a:rPr>
              <a:t>https://www.youtube.com/live/uOWu0swjC_M?si=Scz26FRUKd8OwHet</a:t>
            </a:r>
            <a:endParaRPr lang="en-US" dirty="0"/>
          </a:p>
          <a:p>
            <a:endParaRPr lang="en-IN" dirty="0"/>
          </a:p>
          <a:p>
            <a:endParaRPr lang="en-IN" dirty="0"/>
          </a:p>
        </p:txBody>
      </p:sp>
      <p:sp>
        <p:nvSpPr>
          <p:cNvPr id="4" name="Footer Placeholder 3">
            <a:extLst>
              <a:ext uri="{FF2B5EF4-FFF2-40B4-BE49-F238E27FC236}">
                <a16:creationId xmlns:a16="http://schemas.microsoft.com/office/drawing/2014/main" id="{0A0EA771-09D0-352E-733C-D1F60AED156A}"/>
              </a:ext>
            </a:extLst>
          </p:cNvPr>
          <p:cNvSpPr>
            <a:spLocks noGrp="1"/>
          </p:cNvSpPr>
          <p:nvPr>
            <p:ph type="ftr" sz="quarter" idx="11"/>
          </p:nvPr>
        </p:nvSpPr>
        <p:spPr/>
        <p:txBody>
          <a:bodyPr/>
          <a:lstStyle/>
          <a:p>
            <a:r>
              <a:rPr lang="en-US" dirty="0"/>
              <a:t>© 2025 Cognizant | Private</a:t>
            </a:r>
          </a:p>
        </p:txBody>
      </p:sp>
      <p:sp>
        <p:nvSpPr>
          <p:cNvPr id="5" name="Slide Number Placeholder 4">
            <a:extLst>
              <a:ext uri="{FF2B5EF4-FFF2-40B4-BE49-F238E27FC236}">
                <a16:creationId xmlns:a16="http://schemas.microsoft.com/office/drawing/2014/main" id="{11E03ED2-E2AE-328C-2E98-C2CD5E21F497}"/>
              </a:ext>
            </a:extLst>
          </p:cNvPr>
          <p:cNvSpPr>
            <a:spLocks noGrp="1"/>
          </p:cNvSpPr>
          <p:nvPr>
            <p:ph type="sldNum" sz="quarter" idx="12"/>
          </p:nvPr>
        </p:nvSpPr>
        <p:spPr/>
        <p:txBody>
          <a:bodyPr/>
          <a:lstStyle/>
          <a:p>
            <a:fld id="{38826FC0-333C-E549-9FA3-0EE43DF298A3}" type="slidenum">
              <a:rPr lang="en-US" smtClean="0"/>
              <a:pPr/>
              <a:t>4</a:t>
            </a:fld>
            <a:endParaRPr lang="en-US" dirty="0"/>
          </a:p>
        </p:txBody>
      </p:sp>
    </p:spTree>
    <p:extLst>
      <p:ext uri="{BB962C8B-B14F-4D97-AF65-F5344CB8AC3E}">
        <p14:creationId xmlns:p14="http://schemas.microsoft.com/office/powerpoint/2010/main" val="181088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rtoon of a cat with light bulbs&#10;&#10;Description automatically generated">
            <a:extLst>
              <a:ext uri="{FF2B5EF4-FFF2-40B4-BE49-F238E27FC236}">
                <a16:creationId xmlns:a16="http://schemas.microsoft.com/office/drawing/2014/main" id="{17877E0C-CB3C-8732-93E1-E2CA03814958}"/>
              </a:ext>
            </a:extLst>
          </p:cNvPr>
          <p:cNvPicPr>
            <a:picLocks noChangeAspect="1"/>
          </p:cNvPicPr>
          <p:nvPr/>
        </p:nvPicPr>
        <p:blipFill>
          <a:blip r:embed="rId2">
            <a:alphaModFix amt="40000"/>
            <a:extLst>
              <a:ext uri="{BEBA8EAE-BF5A-486C-A8C5-ECC9F3942E4B}">
                <a14:imgProps xmlns:a14="http://schemas.microsoft.com/office/drawing/2010/main">
                  <a14:imgLayer r:embed="rId3">
                    <a14:imgEffect>
                      <a14:brightnessContrast bright="-26000"/>
                    </a14:imgEffect>
                  </a14:imgLayer>
                </a14:imgProps>
              </a:ext>
            </a:extLst>
          </a:blip>
          <a:srcRect l="9339" r="1994"/>
          <a:stretch/>
        </p:blipFill>
        <p:spPr>
          <a:xfrm>
            <a:off x="6111240" y="0"/>
            <a:ext cx="6080760" cy="6857973"/>
          </a:xfrm>
          <a:prstGeom prst="rect">
            <a:avLst/>
          </a:prstGeom>
          <a:noFill/>
        </p:spPr>
      </p:pic>
      <p:sp>
        <p:nvSpPr>
          <p:cNvPr id="6" name="TextBox 5">
            <a:extLst>
              <a:ext uri="{FF2B5EF4-FFF2-40B4-BE49-F238E27FC236}">
                <a16:creationId xmlns:a16="http://schemas.microsoft.com/office/drawing/2014/main" id="{F29F10E9-510F-6011-3F44-130A654A9006}"/>
              </a:ext>
            </a:extLst>
          </p:cNvPr>
          <p:cNvSpPr txBox="1"/>
          <p:nvPr/>
        </p:nvSpPr>
        <p:spPr>
          <a:xfrm>
            <a:off x="457199" y="2853458"/>
            <a:ext cx="4652347" cy="1151084"/>
          </a:xfrm>
          <a:prstGeom prst="rect">
            <a:avLst/>
          </a:prstGeom>
        </p:spPr>
        <p:txBody>
          <a:bodyPr vert="horz" wrap="square" lIns="0" tIns="0" rIns="0" bIns="0" rtlCol="0" anchor="ctr" anchorCtr="0">
            <a:normAutofit/>
          </a:bodyPr>
          <a:lstStyle/>
          <a:p>
            <a:pPr>
              <a:lnSpc>
                <a:spcPct val="85000"/>
              </a:lnSpc>
              <a:spcBef>
                <a:spcPct val="0"/>
              </a:spcBef>
              <a:spcAft>
                <a:spcPts val="600"/>
              </a:spcAft>
            </a:pPr>
            <a:r>
              <a:rPr lang="en-US" sz="4400" b="1" kern="1200">
                <a:latin typeface="+mj-lt"/>
                <a:ea typeface="+mj-ea"/>
                <a:cs typeface="+mj-cs"/>
              </a:rPr>
              <a:t>Any Questions 			??</a:t>
            </a:r>
            <a:endParaRPr lang="en-US" sz="4400" b="1" kern="1200" dirty="0">
              <a:latin typeface="+mj-lt"/>
              <a:ea typeface="+mj-ea"/>
              <a:cs typeface="+mj-cs"/>
            </a:endParaRPr>
          </a:p>
        </p:txBody>
      </p:sp>
      <p:sp>
        <p:nvSpPr>
          <p:cNvPr id="4" name="Footer Placeholder 3">
            <a:extLst>
              <a:ext uri="{FF2B5EF4-FFF2-40B4-BE49-F238E27FC236}">
                <a16:creationId xmlns:a16="http://schemas.microsoft.com/office/drawing/2014/main" id="{8CBDDCA4-2E2E-6865-28F0-32B2AFE037C7}"/>
              </a:ext>
            </a:extLst>
          </p:cNvPr>
          <p:cNvSpPr>
            <a:spLocks noGrp="1"/>
          </p:cNvSpPr>
          <p:nvPr>
            <p:ph type="ftr" sz="quarter" idx="24"/>
          </p:nvPr>
        </p:nvSpPr>
        <p:spPr>
          <a:xfrm>
            <a:off x="1005840" y="6400800"/>
            <a:ext cx="1371600" cy="228600"/>
          </a:xfrm>
        </p:spPr>
        <p:txBody>
          <a:bodyPr vert="horz" lIns="0" tIns="0" rIns="0" bIns="0" rtlCol="0" anchor="ctr">
            <a:normAutofit/>
          </a:bodyPr>
          <a:lstStyle/>
          <a:p>
            <a:pPr>
              <a:spcAft>
                <a:spcPts val="600"/>
              </a:spcAft>
            </a:pPr>
            <a:r>
              <a:rPr lang="en-US" b="0" kern="1200" dirty="0">
                <a:latin typeface="+mn-lt"/>
                <a:ea typeface="+mn-ea"/>
                <a:cs typeface="+mn-cs"/>
              </a:rPr>
              <a:t>© 2025 Cognizant | Private</a:t>
            </a:r>
          </a:p>
        </p:txBody>
      </p:sp>
      <p:sp>
        <p:nvSpPr>
          <p:cNvPr id="5" name="Slide Number Placeholder 4">
            <a:extLst>
              <a:ext uri="{FF2B5EF4-FFF2-40B4-BE49-F238E27FC236}">
                <a16:creationId xmlns:a16="http://schemas.microsoft.com/office/drawing/2014/main" id="{88A3BA5B-A9A4-14C5-3D00-5433AB52178F}"/>
              </a:ext>
            </a:extLst>
          </p:cNvPr>
          <p:cNvSpPr>
            <a:spLocks noGrp="1"/>
          </p:cNvSpPr>
          <p:nvPr>
            <p:ph type="sldNum" sz="quarter" idx="25"/>
          </p:nvPr>
        </p:nvSpPr>
        <p:spPr>
          <a:xfrm>
            <a:off x="457200" y="6400799"/>
            <a:ext cx="365760" cy="228600"/>
          </a:xfrm>
        </p:spPr>
        <p:txBody>
          <a:bodyPr vert="horz" lIns="0" tIns="0" rIns="0" bIns="0" rtlCol="0" anchor="ctr">
            <a:normAutofit/>
          </a:bodyPr>
          <a:lstStyle/>
          <a:p>
            <a:pPr>
              <a:spcAft>
                <a:spcPts val="600"/>
              </a:spcAft>
            </a:pPr>
            <a:fld id="{38826FC0-333C-E549-9FA3-0EE43DF298A3}" type="slidenum">
              <a:rPr lang="en-US" smtClean="0"/>
              <a:pPr>
                <a:spcAft>
                  <a:spcPts val="600"/>
                </a:spcAft>
              </a:pPr>
              <a:t>5</a:t>
            </a:fld>
            <a:endParaRPr lang="en-US"/>
          </a:p>
        </p:txBody>
      </p:sp>
    </p:spTree>
    <p:extLst>
      <p:ext uri="{BB962C8B-B14F-4D97-AF65-F5344CB8AC3E}">
        <p14:creationId xmlns:p14="http://schemas.microsoft.com/office/powerpoint/2010/main" val="2812409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Cognizant Template_050724 copy" id="{12BD8104-CFE5-7E4F-BA72-81CC2FA862EF}" vid="{1B53CAC2-A8F9-9C46-B077-8510CA6EC4CB}"/>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056E6A9C08B24892CD7916A83F37D3" ma:contentTypeVersion="0" ma:contentTypeDescription="Create a new document." ma:contentTypeScope="" ma:versionID="e77381d74dbb4e80603509588a6ab8fb">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04E02D-5EF9-43D6-8716-07B02FBA7E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3.xml><?xml version="1.0" encoding="utf-8"?>
<ds:datastoreItem xmlns:ds="http://schemas.openxmlformats.org/officeDocument/2006/customXml" ds:itemID="{4A4B404F-09F1-40CA-84E2-FD9F4E5EB21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Cog_PPT_potx_Template_2024_v2</Template>
  <TotalTime>114</TotalTime>
  <Words>379</Words>
  <Application>Microsoft Office PowerPoint</Application>
  <PresentationFormat>Widescreen</PresentationFormat>
  <Paragraphs>78</Paragraphs>
  <Slides>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Courier New</vt:lpstr>
      <vt:lpstr>Times New Roman</vt:lpstr>
      <vt:lpstr>Cognizant_2024</vt:lpstr>
      <vt:lpstr>How I Cleared Certification</vt:lpstr>
      <vt:lpstr>Strategies And Practices</vt:lpstr>
      <vt:lpstr>Sample Questions</vt:lpstr>
      <vt:lpstr>Materials / References / Links</vt:lpstr>
      <vt:lpstr>PowerPoint Presentation</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 Ajay (Cognizant)</dc:creator>
  <cp:keywords/>
  <dc:description/>
  <cp:lastModifiedBy>M, Ajay (Cognizant)</cp:lastModifiedBy>
  <cp:revision>14</cp:revision>
  <dcterms:created xsi:type="dcterms:W3CDTF">2025-02-03T10:26:59Z</dcterms:created>
  <dcterms:modified xsi:type="dcterms:W3CDTF">2025-02-03T13:35:25Z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0x01010030056E6A9C08B24892CD7916A83F37D3</vt:lpwstr>
  </property>
</Properties>
</file>